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04.png"/><Relationship Id="rId6" Type="http://schemas.openxmlformats.org/officeDocument/2006/relationships/image" Target="../media/image00.png"/><Relationship Id="rId7" Type="http://schemas.openxmlformats.org/officeDocument/2006/relationships/image" Target="../media/image16.png"/><Relationship Id="rId8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11" Type="http://schemas.openxmlformats.org/officeDocument/2006/relationships/image" Target="../media/image03.png"/><Relationship Id="rId10" Type="http://schemas.openxmlformats.org/officeDocument/2006/relationships/image" Target="../media/image09.jpg"/><Relationship Id="rId9" Type="http://schemas.openxmlformats.org/officeDocument/2006/relationships/image" Target="../media/image20.png"/><Relationship Id="rId5" Type="http://schemas.openxmlformats.org/officeDocument/2006/relationships/image" Target="../media/image05.png"/><Relationship Id="rId6" Type="http://schemas.openxmlformats.org/officeDocument/2006/relationships/image" Target="../media/image07.jpg"/><Relationship Id="rId7" Type="http://schemas.openxmlformats.org/officeDocument/2006/relationships/image" Target="../media/image15.png"/><Relationship Id="rId8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750" y="632050"/>
            <a:ext cx="5858650" cy="23668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004350" y="3297825"/>
            <a:ext cx="74877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“Building Dynamic, Next Generation Legal Agreements”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pic>
        <p:nvPicPr>
          <p:cNvPr descr="David Roon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00" y="3033125"/>
            <a:ext cx="1656424" cy="1656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ron Wright"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00" y="1086450"/>
            <a:ext cx="1656425" cy="16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353450" y="1161750"/>
            <a:ext cx="53964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Professor at Cardozo Law School; Director of Cardozo’s Blockchain Project; former SVP product, business development, and general counsel at Wikia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353450" y="3033125"/>
            <a:ext cx="53964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Creator of JVM based tools to integrate Ethereum development; creator of Cubefriendly, an open data database engine; Technion (CS) ‘09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CORE TEAM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59775" y="1252650"/>
            <a:ext cx="80271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Markup language with variables and generated version in doc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Web UI to create the templates + to generate documents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Prototype of a marketplace for the templates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Search capability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Record contract object to a blockchain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basic legal templates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 scheme for API to record smart contract code 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801975" y="1603941"/>
            <a:ext cx="6460800" cy="61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9" name="Shape 179"/>
          <p:cNvCxnSpPr/>
          <p:nvPr/>
        </p:nvCxnSpPr>
        <p:spPr>
          <a:xfrm>
            <a:off x="839450" y="1933741"/>
            <a:ext cx="5873700" cy="17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0" name="Shape 180"/>
          <p:cNvCxnSpPr/>
          <p:nvPr/>
        </p:nvCxnSpPr>
        <p:spPr>
          <a:xfrm>
            <a:off x="861925" y="2278516"/>
            <a:ext cx="4743300" cy="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854450" y="2585791"/>
            <a:ext cx="1915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2" name="Shape 182"/>
          <p:cNvCxnSpPr/>
          <p:nvPr/>
        </p:nvCxnSpPr>
        <p:spPr>
          <a:xfrm flipH="1" rot="10800000">
            <a:off x="801975" y="2917991"/>
            <a:ext cx="3994800" cy="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801975" y="3226816"/>
            <a:ext cx="29457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/>
          <p:nvPr/>
        </p:nvCxnSpPr>
        <p:spPr>
          <a:xfrm>
            <a:off x="819463" y="3506633"/>
            <a:ext cx="5514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5" name="Shape 185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ROADMAP - PHASE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59775" y="1252650"/>
            <a:ext cx="80271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Finalize API to record smart contract templates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 system that enables parties to digitally sign contracts with hash (ensuring compliance with E-Sign / UETA)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Store template contract objects / executed agreements in IPFS/Swarm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Generate basic smart contract templates that can be included into agreements (payment over time, royalty payments, etc.)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Start consortium of law firms and law schools to support platform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Publicly launch 1-2 proofs of concepts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ROADMAP - PHASE 2 (Q3/Q4 2017)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59775" y="1252650"/>
            <a:ext cx="80271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Integrate into MS Word / Google Docs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Incorporate ability for smart contract templates to interact with “oracles” (i.e., outside datafeeds)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Expand library of high quality legal templates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Expand smart contract templates (tying payments to corporate tokens, templates that interact with oracles, etc.)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Roll-out ability to bundle agreement into a “deal”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Incorporate ability for lawyers to manage client information across deals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ROADMAP - PHASE 3 (Q1/Q2 2018)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24850" y="190303"/>
            <a:ext cx="8701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SUMMARY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73600" y="982800"/>
            <a:ext cx="86043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Big Opportunity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First mover in potential $139 billion transactional legal market.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Strong Team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Top legal academic and blockchain-engineer, who have a deep understanding of the legal/financial markets and who have built scalable Internet-based products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Sustainable Technological Advantage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Through a community-driven network-based approach, OpenLaw will become the go-to destination for lawyers to assemble and build next generation legal contracts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 support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 To finalize development of innovative “open legal protocol” that underpins Open Law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224850" y="164900"/>
            <a:ext cx="8701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PROBLEM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73600" y="982800"/>
            <a:ext cx="86043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73600" y="982800"/>
            <a:ext cx="8604300" cy="3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Contracts Are Changing: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It is now possible to model all or parts of legal agreements using code (smart contracts), decreasing the cost and friction of creating, securing, and generating binding legal agreements.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No Comprehensive Tool: 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Lawyers lack basic tools to build these dynamic, “smart” contracts in a way that is enforceable and understandable to a legal professional.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574" y="3386894"/>
            <a:ext cx="1083179" cy="10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460" y="3254649"/>
            <a:ext cx="2252264" cy="13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3372536" y="3679247"/>
            <a:ext cx="1083000" cy="49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241403" y="127425"/>
            <a:ext cx="87018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SOLUTION: OPEN LAW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1765081" y="686677"/>
            <a:ext cx="5972570" cy="2131619"/>
            <a:chOff x="359750" y="1356600"/>
            <a:chExt cx="8274550" cy="2953200"/>
          </a:xfrm>
        </p:grpSpPr>
        <p:sp>
          <p:nvSpPr>
            <p:cNvPr id="81" name="Shape 81"/>
            <p:cNvSpPr/>
            <p:nvPr/>
          </p:nvSpPr>
          <p:spPr>
            <a:xfrm>
              <a:off x="2870625" y="1514000"/>
              <a:ext cx="2533200" cy="2608200"/>
            </a:xfrm>
            <a:prstGeom prst="bracePair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650100" y="1356600"/>
              <a:ext cx="4984200" cy="295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748624" y="3588011"/>
              <a:ext cx="4558200" cy="5874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760464" y="2913250"/>
              <a:ext cx="4558199" cy="5874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5162067" y="3682253"/>
              <a:ext cx="15015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LEGAL MARKDOWN</a:t>
              </a: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5300587" y="2989849"/>
              <a:ext cx="24267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LEGAL MARKUP 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3768752" y="2192425"/>
              <a:ext cx="2212200" cy="587400"/>
            </a:xfrm>
            <a:prstGeom prst="rect">
              <a:avLst/>
            </a:prstGeom>
            <a:solidFill>
              <a:srgbClr val="EA9999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4226298" y="2192429"/>
              <a:ext cx="1554000" cy="2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DECENTRALIZED STORAGE (ETHEREUM, SWARM, IPFS)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6106480" y="2192425"/>
              <a:ext cx="2212200" cy="587400"/>
            </a:xfrm>
            <a:prstGeom prst="rect">
              <a:avLst/>
            </a:prstGeom>
            <a:solidFill>
              <a:srgbClr val="F9CB9C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6464848" y="2290563"/>
              <a:ext cx="17031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SMART CONTRACT TEMPLATES</a:t>
              </a: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359750" y="2608250"/>
              <a:ext cx="2466000" cy="4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>
                  <a:latin typeface="Georgia"/>
                  <a:ea typeface="Georgia"/>
                  <a:cs typeface="Georgia"/>
                  <a:sym typeface="Georgia"/>
                </a:rPr>
                <a:t>OPEN LAW PROTOCOL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3768739" y="1454587"/>
              <a:ext cx="4558199" cy="587400"/>
            </a:xfrm>
            <a:prstGeom prst="rect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4867606" y="1559178"/>
              <a:ext cx="2796300" cy="2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SMART ENFORCEABLE, LEGAL AGREEMENTS</a:t>
              </a:r>
            </a:p>
          </p:txBody>
        </p:sp>
      </p:grpSp>
      <p:sp>
        <p:nvSpPr>
          <p:cNvPr id="94" name="Shape 94"/>
          <p:cNvSpPr/>
          <p:nvPr/>
        </p:nvSpPr>
        <p:spPr>
          <a:xfrm>
            <a:off x="3612609" y="3072977"/>
            <a:ext cx="1618800" cy="1783799"/>
          </a:xfrm>
          <a:prstGeom prst="bracePai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ommunity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221" y="2865102"/>
            <a:ext cx="3215814" cy="21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828809" y="3500202"/>
            <a:ext cx="1521599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NETWORK-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 DRIVEN APPROACH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826709" y="4639802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73600" y="209875"/>
            <a:ext cx="8701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WHY NOW?</a:t>
            </a:r>
          </a:p>
        </p:txBody>
      </p:sp>
      <p:pic>
        <p:nvPicPr>
          <p:cNvPr descr="Image result for ethereum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77" y="2599038"/>
            <a:ext cx="2733415" cy="687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mart contracts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685" y="1507949"/>
            <a:ext cx="2191815" cy="976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>
            <a:off x="4194132" y="1269037"/>
            <a:ext cx="0" cy="3347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Image result for IPFS"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685" y="3512788"/>
            <a:ext cx="775163" cy="775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warm ethereum"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8247" y="3646952"/>
            <a:ext cx="868654" cy="94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6949" y="2031800"/>
            <a:ext cx="4534477" cy="10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8">
            <a:alphaModFix/>
          </a:blip>
          <a:srcRect b="0" l="0" r="0" t="17225"/>
          <a:stretch/>
        </p:blipFill>
        <p:spPr>
          <a:xfrm>
            <a:off x="4343700" y="1349124"/>
            <a:ext cx="3724574" cy="4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21100" y="217375"/>
            <a:ext cx="87018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MARKET SIZE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68" y="4681725"/>
            <a:ext cx="1204574" cy="3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2211048" y="885321"/>
            <a:ext cx="2353500" cy="23535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702011" y="1376274"/>
            <a:ext cx="1371600" cy="1371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881856" y="1589721"/>
            <a:ext cx="10269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Total </a:t>
            </a:r>
            <a:r>
              <a:rPr lang="en" sz="8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Legal Market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$437</a:t>
            </a:r>
            <a:br>
              <a:rPr b="1"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>
                <a:latin typeface="Georgia"/>
                <a:ea typeface="Georgia"/>
                <a:cs typeface="Georgia"/>
                <a:sym typeface="Georgia"/>
              </a:rPr>
              <a:t>Billion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5039203" y="1035356"/>
            <a:ext cx="1857600" cy="1857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426742" y="1422887"/>
            <a:ext cx="1082700" cy="10826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562777" y="1553896"/>
            <a:ext cx="8106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Transactional Legal Market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$139</a:t>
            </a:r>
            <a:br>
              <a:rPr b="1"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>
                <a:latin typeface="Georgia"/>
                <a:ea typeface="Georgia"/>
                <a:cs typeface="Georgia"/>
                <a:sym typeface="Georgia"/>
              </a:rPr>
              <a:t>Billion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896250" y="3740050"/>
            <a:ext cx="5336400" cy="6780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As smart contract technology matures, it has the potential to impact the entire transactional legal marketplace due to the efficiencies created by blockchain technology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47250" y="636575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Estimated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21100" y="198225"/>
            <a:ext cx="87018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COMPETITION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4302175" y="1495375"/>
            <a:ext cx="0" cy="295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1409075" y="2964425"/>
            <a:ext cx="595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 txBox="1"/>
          <p:nvPr/>
        </p:nvSpPr>
        <p:spPr>
          <a:xfrm>
            <a:off x="7442625" y="2765100"/>
            <a:ext cx="13566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Attorney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 Focused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52425" y="2814325"/>
            <a:ext cx="1256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Consumer Focused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970625" y="1045150"/>
            <a:ext cx="2663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Comprehensive Smart Contract Powered Agreements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265375" y="4528225"/>
            <a:ext cx="28206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Traditional Automated Agreements</a:t>
            </a:r>
          </a:p>
        </p:txBody>
      </p:sp>
      <p:pic>
        <p:nvPicPr>
          <p:cNvPr descr="Image result for legal zoom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066" y="4058824"/>
            <a:ext cx="1085433" cy="315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ocket lawyer"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524" y="3609124"/>
            <a:ext cx="371975" cy="37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lo"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974" y="3609124"/>
            <a:ext cx="371974" cy="371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use logo"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9675" y="2420525"/>
            <a:ext cx="371975" cy="37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alcu" id="142" name="Shape 1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6999" y="3247046"/>
            <a:ext cx="371974" cy="18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tract express" id="143" name="Shape 1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0043" y="3949711"/>
            <a:ext cx="588833" cy="392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t docs" id="144" name="Shape 1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58399" y="3670119"/>
            <a:ext cx="784224" cy="214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onomos logo" id="145" name="Shape 1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7000" y="2464162"/>
            <a:ext cx="284700" cy="2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11">
            <a:alphaModFix/>
          </a:blip>
          <a:srcRect b="28183" l="0" r="0" t="18780"/>
          <a:stretch/>
        </p:blipFill>
        <p:spPr>
          <a:xfrm>
            <a:off x="5803924" y="1552325"/>
            <a:ext cx="1736099" cy="3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793700" y="1431550"/>
            <a:ext cx="1821300" cy="61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50" y="546187"/>
            <a:ext cx="9144000" cy="38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PRODUCT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789350" y="4639800"/>
            <a:ext cx="4317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CONFIDENTIAL </a:t>
            </a:r>
            <a:br>
              <a:rPr lang="en" sz="1000">
                <a:latin typeface="Georgia"/>
                <a:ea typeface="Georgia"/>
                <a:cs typeface="Georgia"/>
                <a:sym typeface="Georgia"/>
              </a:rPr>
            </a:b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© 2017 Aaron Wright, David Roon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925" y="1067125"/>
            <a:ext cx="7769900" cy="35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21100" y="194875"/>
            <a:ext cx="8701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PRODUCT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